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848" r:id="rId6"/>
    <p:sldId id="852" r:id="rId7"/>
    <p:sldId id="849" r:id="rId8"/>
    <p:sldId id="850" r:id="rId9"/>
    <p:sldId id="851" r:id="rId10"/>
    <p:sldId id="863" r:id="rId11"/>
    <p:sldId id="853" r:id="rId12"/>
    <p:sldId id="854" r:id="rId13"/>
    <p:sldId id="855" r:id="rId14"/>
    <p:sldId id="856" r:id="rId15"/>
    <p:sldId id="857" r:id="rId16"/>
    <p:sldId id="860" r:id="rId17"/>
    <p:sldId id="858" r:id="rId18"/>
    <p:sldId id="859" r:id="rId19"/>
    <p:sldId id="862" r:id="rId20"/>
    <p:sldId id="861" r:id="rId21"/>
    <p:sldId id="864" r:id="rId22"/>
    <p:sldId id="4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EC1D24"/>
    <a:srgbClr val="9900FF"/>
    <a:srgbClr val="DE962C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58"/>
  </p:normalViewPr>
  <p:slideViewPr>
    <p:cSldViewPr snapToGrid="0" snapToObjects="1">
      <p:cViewPr varScale="1">
        <p:scale>
          <a:sx n="64" d="100"/>
          <a:sy n="64" d="100"/>
        </p:scale>
        <p:origin x="741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ED4B9-2C99-45B7-B661-053AD7225A60}" type="datetimeFigureOut">
              <a:rPr lang="en-CA" smtClean="0"/>
              <a:t>2021-04-06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6B88C-2134-4D4C-BD79-821D0FE17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70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6703" y="607219"/>
            <a:ext cx="6477737" cy="2387600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6703" y="3602037"/>
            <a:ext cx="6477736" cy="114085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CC84C7-3357-4140-A57B-E6DEC76CBBC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1D418B-A566-2A4F-B7C7-3763FEEC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FCC84C7-3357-4140-A57B-E6DEC76CBBC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1D418B-A566-2A4F-B7C7-3763FEEC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researchimpact.ca/power-and-privilege-in-peer-review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9258" y="1787698"/>
            <a:ext cx="7061553" cy="2300748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Designing Research </a:t>
            </a:r>
            <a:br>
              <a:rPr lang="en-US" b="1" dirty="0"/>
            </a:br>
            <a:r>
              <a:rPr lang="en-US" b="1" dirty="0"/>
              <a:t>Funding Programs to </a:t>
            </a:r>
            <a:br>
              <a:rPr lang="en-US" b="1" dirty="0"/>
            </a:br>
            <a:r>
              <a:rPr lang="en-US" b="1" dirty="0"/>
              <a:t>Enable Research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6322" y="4039848"/>
            <a:ext cx="8245730" cy="13454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David Phipps, Ph.D., MBA,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Asst. VP Research Strategy &amp; Impact, York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Network Director, Research Impact Canada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0649A-88C3-4B1A-B67A-59F02EA4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5936"/>
            <a:ext cx="5543936" cy="12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4FA8B9-6A3B-497B-8AF3-AE8333A7678C}"/>
              </a:ext>
            </a:extLst>
          </p:cNvPr>
          <p:cNvSpPr txBox="1"/>
          <p:nvPr/>
        </p:nvSpPr>
        <p:spPr>
          <a:xfrm>
            <a:off x="464695" y="307299"/>
            <a:ext cx="7502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Elements of a “research for impact” funding program</a:t>
            </a:r>
          </a:p>
          <a:p>
            <a:r>
              <a:rPr lang="en-US" sz="2400" dirty="0"/>
              <a:t>(will include lots of stuff but relevant to impact…)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Call for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Guidance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Impact strategy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Peer 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Reporting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205A4-3F79-458A-B196-621E41AE8767}"/>
              </a:ext>
            </a:extLst>
          </p:cNvPr>
          <p:cNvSpPr txBox="1"/>
          <p:nvPr/>
        </p:nvSpPr>
        <p:spPr>
          <a:xfrm>
            <a:off x="4073576" y="1199214"/>
            <a:ext cx="78885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 best guidance can only be generic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to create impact for automotive manufacturing is different than impact for affordable housing but the guidance must apply to both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Principles: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No templated approaches – need a unique impact strategy (see next slide)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Should be grounded in literature on impact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Refer to a framework for applicants to use should they choose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Should have appropriate expertise*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Eligible expenses in budget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/>
              <a:t>* Not usually the lead researcher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B6D40-F7EF-4805-A6F6-117DF4E9D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71" y="3723619"/>
            <a:ext cx="3353023" cy="22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8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4FA8B9-6A3B-497B-8AF3-AE8333A7678C}"/>
              </a:ext>
            </a:extLst>
          </p:cNvPr>
          <p:cNvSpPr txBox="1"/>
          <p:nvPr/>
        </p:nvSpPr>
        <p:spPr>
          <a:xfrm>
            <a:off x="464695" y="307299"/>
            <a:ext cx="7502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Elements of a “research for impact” funding program</a:t>
            </a:r>
          </a:p>
          <a:p>
            <a:r>
              <a:rPr lang="en-US" sz="2400" dirty="0"/>
              <a:t>(will include lots of stuff but relevant to impact…)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Call for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Guidance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Impact strategy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Peer 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Reporting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205A4-3F79-458A-B196-621E41AE8767}"/>
              </a:ext>
            </a:extLst>
          </p:cNvPr>
          <p:cNvSpPr txBox="1"/>
          <p:nvPr/>
        </p:nvSpPr>
        <p:spPr>
          <a:xfrm>
            <a:off x="4073576" y="1415295"/>
            <a:ext cx="7888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Impact Strategy should have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Partners/audiences (note next slides)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Evaluation/impact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1A305-E293-401E-8F50-93F3C93D5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4051092"/>
            <a:ext cx="5322445" cy="1924745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16E0B90-EE01-43F5-97DC-8373B0AC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088" y="6499107"/>
            <a:ext cx="9599621" cy="365125"/>
          </a:xfrm>
        </p:spPr>
        <p:txBody>
          <a:bodyPr/>
          <a:lstStyle/>
          <a:p>
            <a:pPr algn="l"/>
            <a:r>
              <a:rPr lang="en-US" sz="1600" dirty="0"/>
              <a:t>Phipps, D.J., Jensen, K.E., Johnny, M., Poetz, A. (2017) Supporting knowledge mobilization and research impact strategies in grant applications. </a:t>
            </a:r>
            <a:r>
              <a:rPr lang="en-US" sz="1600" i="1" dirty="0"/>
              <a:t>Journal of Research Administration</a:t>
            </a:r>
            <a:r>
              <a:rPr lang="en-US" sz="1600" dirty="0"/>
              <a:t>. 47(2):49-67</a:t>
            </a:r>
            <a:endParaRPr lang="en-CA" sz="1600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001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C2530FD-EA8D-40ED-9CF2-AAE1663D10D4}"/>
              </a:ext>
            </a:extLst>
          </p:cNvPr>
          <p:cNvSpPr/>
          <p:nvPr/>
        </p:nvSpPr>
        <p:spPr>
          <a:xfrm>
            <a:off x="734517" y="729093"/>
            <a:ext cx="5216578" cy="5508885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B8130A-5F23-45DD-B083-37296D649BEA}"/>
              </a:ext>
            </a:extLst>
          </p:cNvPr>
          <p:cNvSpPr/>
          <p:nvPr/>
        </p:nvSpPr>
        <p:spPr>
          <a:xfrm>
            <a:off x="1309140" y="2430478"/>
            <a:ext cx="4067332" cy="3807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5DAC9C-BC12-4910-8C88-3A436402452F}"/>
              </a:ext>
            </a:extLst>
          </p:cNvPr>
          <p:cNvSpPr/>
          <p:nvPr/>
        </p:nvSpPr>
        <p:spPr>
          <a:xfrm>
            <a:off x="1977452" y="3854542"/>
            <a:ext cx="2730709" cy="238343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5BA9B-23DF-4EB4-AA50-AFB96366A097}"/>
              </a:ext>
            </a:extLst>
          </p:cNvPr>
          <p:cNvSpPr txBox="1"/>
          <p:nvPr/>
        </p:nvSpPr>
        <p:spPr>
          <a:xfrm>
            <a:off x="2323475" y="4861593"/>
            <a:ext cx="203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co-production partners</a:t>
            </a:r>
            <a:endParaRPr lang="en-CA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F29A7-EF0D-426A-BC0D-E7BE61932B77}"/>
              </a:ext>
            </a:extLst>
          </p:cNvPr>
          <p:cNvSpPr txBox="1"/>
          <p:nvPr/>
        </p:nvSpPr>
        <p:spPr>
          <a:xfrm>
            <a:off x="2323475" y="2864896"/>
            <a:ext cx="203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audiences / receptors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6A8C6-702C-4E6F-8821-D819477A656F}"/>
              </a:ext>
            </a:extLst>
          </p:cNvPr>
          <p:cNvSpPr txBox="1"/>
          <p:nvPr/>
        </p:nvSpPr>
        <p:spPr>
          <a:xfrm>
            <a:off x="2323475" y="1395120"/>
            <a:ext cx="203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CC33"/>
                </a:solidFill>
              </a:rPr>
              <a:t>stakeholders</a:t>
            </a:r>
            <a:endParaRPr lang="en-CA" sz="2000" b="1" dirty="0">
              <a:solidFill>
                <a:srgbClr val="33CC3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95A54B-494A-4BF6-9922-EDC25CF0DA87}"/>
              </a:ext>
            </a:extLst>
          </p:cNvPr>
          <p:cNvSpPr txBox="1"/>
          <p:nvPr/>
        </p:nvSpPr>
        <p:spPr>
          <a:xfrm>
            <a:off x="6370821" y="1395120"/>
            <a:ext cx="203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CC33"/>
                </a:solidFill>
              </a:rPr>
              <a:t>listen to</a:t>
            </a:r>
            <a:endParaRPr lang="en-CA" sz="2000" b="1" dirty="0">
              <a:solidFill>
                <a:srgbClr val="33CC3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C2774-43E9-4661-867F-323B45376CFD}"/>
              </a:ext>
            </a:extLst>
          </p:cNvPr>
          <p:cNvSpPr txBox="1"/>
          <p:nvPr/>
        </p:nvSpPr>
        <p:spPr>
          <a:xfrm>
            <a:off x="6370821" y="3018784"/>
            <a:ext cx="203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disseminate to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358A08-E399-434D-AF74-57D3EC9DB36D}"/>
              </a:ext>
            </a:extLst>
          </p:cNvPr>
          <p:cNvSpPr txBox="1"/>
          <p:nvPr/>
        </p:nvSpPr>
        <p:spPr>
          <a:xfrm>
            <a:off x="6370821" y="5015481"/>
            <a:ext cx="203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work with</a:t>
            </a:r>
            <a:endParaRPr lang="en-CA" sz="2000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F6D03-42C8-44DE-8C54-F71035322246}"/>
              </a:ext>
            </a:extLst>
          </p:cNvPr>
          <p:cNvSpPr txBox="1"/>
          <p:nvPr/>
        </p:nvSpPr>
        <p:spPr>
          <a:xfrm>
            <a:off x="5111646" y="156493"/>
            <a:ext cx="50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Segment your “partners”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12067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9CF363-151B-4F8C-96DC-22416A37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4583" y="6520761"/>
            <a:ext cx="10995161" cy="337239"/>
          </a:xfrm>
        </p:spPr>
        <p:txBody>
          <a:bodyPr/>
          <a:lstStyle/>
          <a:p>
            <a:pPr algn="l"/>
            <a:r>
              <a:rPr lang="en-US" sz="1800" dirty="0" err="1"/>
              <a:t>Arnstein</a:t>
            </a:r>
            <a:r>
              <a:rPr lang="en-US" sz="1800" dirty="0"/>
              <a:t>, S. (1969). A ladder of citizen participation. Journal of the American Institute of Planners,35(4), 216–224. doi:10.1080/01944366908977225</a:t>
            </a:r>
          </a:p>
          <a:p>
            <a:pPr algn="l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E5B33-1FB2-4604-A49F-67A19C276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74" y="524650"/>
            <a:ext cx="4595433" cy="5638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53B56-C98E-4780-BEFD-90CD47D377CE}"/>
              </a:ext>
            </a:extLst>
          </p:cNvPr>
          <p:cNvSpPr txBox="1"/>
          <p:nvPr/>
        </p:nvSpPr>
        <p:spPr>
          <a:xfrm>
            <a:off x="7170134" y="2947469"/>
            <a:ext cx="4777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Accountability without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Partner Advisory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Patient Public Involvement (i.e. CIHR SPOR)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“collaborator” or “partner”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DE0B6-2E9B-4181-A23A-637CB7FC32AD}"/>
              </a:ext>
            </a:extLst>
          </p:cNvPr>
          <p:cNvSpPr txBox="1"/>
          <p:nvPr/>
        </p:nvSpPr>
        <p:spPr>
          <a:xfrm>
            <a:off x="7170134" y="1562890"/>
            <a:ext cx="428718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Accountability &amp;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Governing Board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Governing Board Co-Chair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Co-applicant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4E4E18-705B-41F5-9A2B-9581C739546E}"/>
              </a:ext>
            </a:extLst>
          </p:cNvPr>
          <p:cNvCxnSpPr>
            <a:cxnSpLocks/>
          </p:cNvCxnSpPr>
          <p:nvPr/>
        </p:nvCxnSpPr>
        <p:spPr>
          <a:xfrm flipV="1">
            <a:off x="6787889" y="1888756"/>
            <a:ext cx="0" cy="3252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0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4FA8B9-6A3B-497B-8AF3-AE8333A7678C}"/>
              </a:ext>
            </a:extLst>
          </p:cNvPr>
          <p:cNvSpPr txBox="1"/>
          <p:nvPr/>
        </p:nvSpPr>
        <p:spPr>
          <a:xfrm>
            <a:off x="464695" y="307298"/>
            <a:ext cx="107029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Elements of a “research for impact” funding program</a:t>
            </a:r>
          </a:p>
          <a:p>
            <a:r>
              <a:rPr lang="en-US" sz="2400" dirty="0"/>
              <a:t>(will include lots of stuff but relevant to impact…)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Call for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Guidance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Impact strategy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Peer 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Reporting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205A4-3F79-458A-B196-621E41AE8767}"/>
              </a:ext>
            </a:extLst>
          </p:cNvPr>
          <p:cNvSpPr txBox="1"/>
          <p:nvPr/>
        </p:nvSpPr>
        <p:spPr>
          <a:xfrm>
            <a:off x="4073576" y="1415295"/>
            <a:ext cx="7888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Peer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Who are the “peers” in partnered grant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Balance power differentials if using public, patient, stakeholder reviewers. Give non-academic reviewers a decision: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Review before (gate keeper)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Review in parallel but separate (risk of conflict)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Review last (final decision)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Compensate non-academic reviewers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Build capacity for non-academic reviewers but “unlearn” the academic reviewers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463EB-BB5F-46EB-B295-35C344EDB862}"/>
              </a:ext>
            </a:extLst>
          </p:cNvPr>
          <p:cNvSpPr txBox="1"/>
          <p:nvPr/>
        </p:nvSpPr>
        <p:spPr>
          <a:xfrm>
            <a:off x="727023" y="6348334"/>
            <a:ext cx="1135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Power and Privilege in Peer Review </a:t>
            </a:r>
            <a:r>
              <a:rPr lang="en-CA" sz="2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http://researchimpact.ca/power-and-privilege-in-peer-review/</a:t>
            </a:r>
            <a:r>
              <a:rPr lang="en-CA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406215-933E-4531-810D-6EAC484F9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48" y="3530183"/>
            <a:ext cx="3842279" cy="21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9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4FA8B9-6A3B-497B-8AF3-AE8333A7678C}"/>
              </a:ext>
            </a:extLst>
          </p:cNvPr>
          <p:cNvSpPr txBox="1"/>
          <p:nvPr/>
        </p:nvSpPr>
        <p:spPr>
          <a:xfrm>
            <a:off x="464695" y="307299"/>
            <a:ext cx="7502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Elements of a “research for impact” funding program</a:t>
            </a:r>
          </a:p>
          <a:p>
            <a:r>
              <a:rPr lang="en-US" sz="2400" dirty="0"/>
              <a:t>(will include lots of stuff but relevant to impact…)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Call for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Guidance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Impact strategy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Peer 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Reporting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205A4-3F79-458A-B196-621E41AE8767}"/>
              </a:ext>
            </a:extLst>
          </p:cNvPr>
          <p:cNvSpPr txBox="1"/>
          <p:nvPr/>
        </p:nvSpPr>
        <p:spPr>
          <a:xfrm>
            <a:off x="4073576" y="1415295"/>
            <a:ext cx="7888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Reporting considerations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Ask them for the information you need to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Align reporting to their pathway to impact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Process indicators in first few years (no impact yet) – quantitative metrics describing activities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Call for indicators of engagement not just impact – quatitative for engagement activities, qualitative including testimonials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Narrative case studies for implementation and impact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provide a standard case study format and guidance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no numbers without stories, no stories without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FBD69-C087-484A-BD1B-4FEA802AD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36" y="3246655"/>
            <a:ext cx="396240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1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D7174F-81A5-4200-B190-89A26909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774" y="1485727"/>
            <a:ext cx="7312452" cy="41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BD75BA-6474-4707-9CE8-BD8E19CA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1" y="1748212"/>
            <a:ext cx="5851865" cy="3209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4CA3F7-F50F-454F-BE6B-B1027E2440F5}"/>
              </a:ext>
            </a:extLst>
          </p:cNvPr>
          <p:cNvSpPr txBox="1"/>
          <p:nvPr/>
        </p:nvSpPr>
        <p:spPr>
          <a:xfrm>
            <a:off x="6039241" y="1787496"/>
            <a:ext cx="59785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15 minutes</a:t>
            </a:r>
          </a:p>
          <a:p>
            <a:r>
              <a:rPr lang="en-CA" sz="2000" b="1" dirty="0">
                <a:solidFill>
                  <a:srgbClr val="FF0000"/>
                </a:solidFill>
              </a:rPr>
              <a:t>Breakout room by delegation (or breakout group)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What partnered/impact grant programs do you have?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Based on this presentation and your homework, what (if anything) needs to change to better support “research for impact” projects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What (if anything) can you change to better support “research for impact” projects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What will be some barriers to #3</a:t>
            </a:r>
          </a:p>
        </p:txBody>
      </p:sp>
    </p:spTree>
    <p:extLst>
      <p:ext uri="{BB962C8B-B14F-4D97-AF65-F5344CB8AC3E}">
        <p14:creationId xmlns:p14="http://schemas.microsoft.com/office/powerpoint/2010/main" val="95521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5F486-466F-4676-BE18-43E8BCD7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68" y="1370247"/>
            <a:ext cx="6827863" cy="41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30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ts your turn pic">
            <a:extLst>
              <a:ext uri="{FF2B5EF4-FFF2-40B4-BE49-F238E27FC236}">
                <a16:creationId xmlns:a16="http://schemas.microsoft.com/office/drawing/2014/main" id="{C5808318-ACAB-4422-973E-027ED76B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50" y="144272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3B5472-666D-427D-9F9F-00839E7A396D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8B9FA-BD90-4138-8892-1920F4301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514" y="5915067"/>
            <a:ext cx="1500041" cy="3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8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4B9459-B154-43FE-8CBB-8319FFDF59D1}"/>
              </a:ext>
            </a:extLst>
          </p:cNvPr>
          <p:cNvSpPr txBox="1"/>
          <p:nvPr/>
        </p:nvSpPr>
        <p:spPr>
          <a:xfrm>
            <a:off x="3102965" y="1841091"/>
            <a:ext cx="715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Transformation stream grants will support projects that tackle a </a:t>
            </a:r>
            <a:r>
              <a:rPr lang="en-US" sz="2000" b="1" dirty="0">
                <a:solidFill>
                  <a:srgbClr val="FF0000"/>
                </a:solidFill>
              </a:rPr>
              <a:t>well-defined</a:t>
            </a:r>
            <a:r>
              <a:rPr lang="en-US" sz="2000" dirty="0">
                <a:solidFill>
                  <a:srgbClr val="FF0000"/>
                </a:solidFill>
              </a:rPr>
              <a:t> problem or challenge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A7D78-07AF-41D6-B520-599B772B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8" y="1493697"/>
            <a:ext cx="2847722" cy="1137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8E460B-B447-46A8-A520-EED761E23594}"/>
              </a:ext>
            </a:extLst>
          </p:cNvPr>
          <p:cNvSpPr txBox="1"/>
          <p:nvPr/>
        </p:nvSpPr>
        <p:spPr>
          <a:xfrm>
            <a:off x="3102965" y="3010364"/>
            <a:ext cx="71544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SSHRC PG Cross-sector co-creation of knowledge and understanding:</a:t>
            </a:r>
            <a:r>
              <a:rPr lang="en-US" sz="2000" dirty="0"/>
              <a:t> Partnerships that use ongoing collaboration and mutual learning to foster innovative research, training and the co-creation of new knowledge on </a:t>
            </a:r>
            <a:r>
              <a:rPr lang="en-US" sz="2000" dirty="0">
                <a:solidFill>
                  <a:srgbClr val="FF0000"/>
                </a:solidFill>
              </a:rPr>
              <a:t>critical issues of intellectual, social, economic and cultural significance</a:t>
            </a:r>
            <a:r>
              <a:rPr lang="en-US" sz="2000" dirty="0"/>
              <a:t>.</a:t>
            </a:r>
            <a:endParaRPr lang="en-CA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F2ACF-3843-4853-8F45-4F14CB4BBA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1" y="2455139"/>
            <a:ext cx="2423809" cy="2423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662FB-C146-4D29-9170-96AB43B881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" y="4545151"/>
            <a:ext cx="3157511" cy="1789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52C25E-D495-4A4B-B87E-F0984EA44FE6}"/>
              </a:ext>
            </a:extLst>
          </p:cNvPr>
          <p:cNvSpPr txBox="1"/>
          <p:nvPr/>
        </p:nvSpPr>
        <p:spPr>
          <a:xfrm>
            <a:off x="3102965" y="4863126"/>
            <a:ext cx="7017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SPG-N: </a:t>
            </a:r>
            <a:r>
              <a:rPr lang="en-US" sz="2000" dirty="0"/>
              <a:t>The goal of NSERC’s Strategic Partnership Grants is to increase research and training in targeted areas that could </a:t>
            </a:r>
            <a:r>
              <a:rPr lang="en-US" sz="2000" dirty="0">
                <a:solidFill>
                  <a:srgbClr val="FF0000"/>
                </a:solidFill>
              </a:rPr>
              <a:t>strongly enhance Canada’s economy, society and/or environment </a:t>
            </a:r>
            <a:r>
              <a:rPr lang="en-US" sz="2000" dirty="0"/>
              <a:t>within the next 10 years.</a:t>
            </a:r>
            <a:endParaRPr lang="en-CA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3692FE-5F7B-447F-AC51-91363713F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803" y="92096"/>
            <a:ext cx="2012066" cy="16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43A46F-1707-407D-A7A7-380AD5B961C7}"/>
              </a:ext>
            </a:extLst>
          </p:cNvPr>
          <p:cNvSpPr txBox="1"/>
          <p:nvPr/>
        </p:nvSpPr>
        <p:spPr>
          <a:xfrm>
            <a:off x="359765" y="496588"/>
            <a:ext cx="472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In the chat: Yes/No/Don’t know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Does your country have research funding programs that are designed to fund research that addresses a particular economic, social, environmental, health need</a:t>
            </a:r>
            <a:endParaRPr lang="en-C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F25DC-9D3F-4889-97FE-FE740A15524B}"/>
              </a:ext>
            </a:extLst>
          </p:cNvPr>
          <p:cNvSpPr txBox="1"/>
          <p:nvPr/>
        </p:nvSpPr>
        <p:spPr>
          <a:xfrm>
            <a:off x="359765" y="3702538"/>
            <a:ext cx="5304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Volunteer to describe a research to impact program: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Goal/Objective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Role of partners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Expectations for impact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Impact assessment</a:t>
            </a:r>
            <a:endParaRPr lang="en-CA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BC0AF-BEEC-4C93-8986-8AD2CC32E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331" y="748658"/>
            <a:ext cx="4317011" cy="2173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9212C9-6427-4552-84F1-095E484EE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782" y="3555025"/>
            <a:ext cx="4317011" cy="26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0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56A9B8-F575-4237-8327-E80474205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92" y="1539057"/>
            <a:ext cx="6352605" cy="35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5472324-73F3-4868-8F31-8F807446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725" y="6412711"/>
            <a:ext cx="9599621" cy="365125"/>
          </a:xfrm>
        </p:spPr>
        <p:txBody>
          <a:bodyPr/>
          <a:lstStyle/>
          <a:p>
            <a:pPr algn="l"/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Phipps, D.J., Cummings, J. Pepler, D., Craig, W. and Cardinal, S. (2016) The 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Co-Produced Pathway to Impact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describes Knowledge Mobilization Processes. </a:t>
            </a:r>
            <a:r>
              <a:rPr lang="en-CA" sz="1600" i="1" dirty="0">
                <a:ea typeface="Times New Roman" panose="02020603050405020304" pitchFamily="18" charset="0"/>
              </a:rPr>
              <a:t>J. Community Engagement and Scholarship, </a:t>
            </a:r>
            <a:r>
              <a:rPr lang="en-CA" sz="1600" dirty="0">
                <a:ea typeface="Times New Roman" panose="02020603050405020304" pitchFamily="18" charset="0"/>
              </a:rPr>
              <a:t>9(1): 31-40.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720FE-610B-407B-8B52-D6D1F7A8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4" y="850611"/>
            <a:ext cx="10050160" cy="5453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FE9B5C-49CC-4B23-B6EF-4030C6130D35}"/>
              </a:ext>
            </a:extLst>
          </p:cNvPr>
          <p:cNvSpPr txBox="1"/>
          <p:nvPr/>
        </p:nvSpPr>
        <p:spPr>
          <a:xfrm>
            <a:off x="532151" y="262726"/>
            <a:ext cx="738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 Produced Pathway to Impact</a:t>
            </a:r>
            <a:endParaRPr lang="en-CA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599CC-3CC8-491B-B4E9-CFD59FCAE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21" y="1688959"/>
            <a:ext cx="1618642" cy="9118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3C5534-346F-4799-B018-15F74D213B5A}"/>
              </a:ext>
            </a:extLst>
          </p:cNvPr>
          <p:cNvCxnSpPr/>
          <p:nvPr/>
        </p:nvCxnSpPr>
        <p:spPr>
          <a:xfrm flipH="1">
            <a:off x="9683644" y="2136098"/>
            <a:ext cx="7420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B807BA-2C55-4448-A741-421176E51777}"/>
              </a:ext>
            </a:extLst>
          </p:cNvPr>
          <p:cNvCxnSpPr>
            <a:cxnSpLocks/>
          </p:cNvCxnSpPr>
          <p:nvPr/>
        </p:nvCxnSpPr>
        <p:spPr>
          <a:xfrm flipH="1">
            <a:off x="9683644" y="2144876"/>
            <a:ext cx="742013" cy="3010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F545C4-713D-44C7-9DB5-45E3BACB8701}"/>
              </a:ext>
            </a:extLst>
          </p:cNvPr>
          <p:cNvCxnSpPr>
            <a:cxnSpLocks/>
          </p:cNvCxnSpPr>
          <p:nvPr/>
        </p:nvCxnSpPr>
        <p:spPr>
          <a:xfrm flipH="1">
            <a:off x="9990942" y="2144876"/>
            <a:ext cx="428954" cy="6582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2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7C4FD-151B-4C7C-A740-E053D111C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81" y="746921"/>
            <a:ext cx="2474179" cy="1060955"/>
          </a:xfrm>
          <a:prstGeom prst="rect">
            <a:avLst/>
          </a:prstGeom>
        </p:spPr>
      </p:pic>
      <p:pic>
        <p:nvPicPr>
          <p:cNvPr id="5" name="Picture 2" descr="Youth Homelessness Social Innovation Lab">
            <a:extLst>
              <a:ext uri="{FF2B5EF4-FFF2-40B4-BE49-F238E27FC236}">
                <a16:creationId xmlns:a16="http://schemas.microsoft.com/office/drawing/2014/main" id="{5C88E458-794C-4E98-82F3-02FEB497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0" y="1278861"/>
            <a:ext cx="1755475" cy="18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EE379-3A1E-4088-B541-736DD933F9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95" y="1738821"/>
            <a:ext cx="3419036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64F40-5B9F-4630-ACDD-99E80BCD6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89" y="4453729"/>
            <a:ext cx="2476500" cy="165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37051-2AD8-450F-9902-BCCAA724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6" y="3429000"/>
            <a:ext cx="1773750" cy="1773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491240-FE7A-4A01-B149-E2D15F687E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36" y="29980"/>
            <a:ext cx="3200213" cy="1777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CB4E08-7CC3-477F-A4D0-302BBBE087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924" y="4331212"/>
            <a:ext cx="3352800" cy="1362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289F8-4101-44E8-81DC-799CE593016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54" y="2039851"/>
            <a:ext cx="3339646" cy="10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53D52-1BDD-43D5-8E6C-4EE4BACE6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39" y="495769"/>
            <a:ext cx="8339763" cy="55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6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4FA8B9-6A3B-497B-8AF3-AE8333A7678C}"/>
              </a:ext>
            </a:extLst>
          </p:cNvPr>
          <p:cNvSpPr txBox="1"/>
          <p:nvPr/>
        </p:nvSpPr>
        <p:spPr>
          <a:xfrm>
            <a:off x="2413416" y="1431561"/>
            <a:ext cx="7502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Elements of a “research for impact” funding program</a:t>
            </a:r>
          </a:p>
          <a:p>
            <a:r>
              <a:rPr lang="en-US" sz="2400" dirty="0"/>
              <a:t>(will include lots of stuff but relevant to impact…)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Call for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Guidance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Impact strategy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Peer 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Reporting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1078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4FA8B9-6A3B-497B-8AF3-AE8333A7678C}"/>
              </a:ext>
            </a:extLst>
          </p:cNvPr>
          <p:cNvSpPr txBox="1"/>
          <p:nvPr/>
        </p:nvSpPr>
        <p:spPr>
          <a:xfrm>
            <a:off x="464695" y="307299"/>
            <a:ext cx="7502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Elements of a “research for impact” funding program</a:t>
            </a:r>
          </a:p>
          <a:p>
            <a:r>
              <a:rPr lang="en-US" sz="2400" dirty="0"/>
              <a:t>(will include lots of stuff but relevant to impact…)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Call for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Guidance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Impact strategy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Peer 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Reporting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205A4-3F79-458A-B196-621E41AE8767}"/>
              </a:ext>
            </a:extLst>
          </p:cNvPr>
          <p:cNvSpPr txBox="1"/>
          <p:nvPr/>
        </p:nvSpPr>
        <p:spPr>
          <a:xfrm>
            <a:off x="4073576" y="1364104"/>
            <a:ext cx="78885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 clear on what you mean by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Definition “provable benefits of research in the real world”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Align the objectives of the program with impact as well as with research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Researchers are really smart but you need to tell them specifically what the funding program is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Any impact OR specific need driven by national priorities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Integrated impact strategy or stand alone impact strategy?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Title of program should indicate the intention i.e. SSHRC </a:t>
            </a:r>
            <a:r>
              <a:rPr lang="en-US" sz="2400" u="sng" dirty="0"/>
              <a:t>Partnership</a:t>
            </a:r>
            <a:r>
              <a:rPr lang="en-US" sz="2400" dirty="0"/>
              <a:t> Grant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Should this even be called a research grant i.e. Impact Accelerator Grant (others?)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C5446-EE01-43FA-AE1E-6C8C99F4B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3723619"/>
            <a:ext cx="30956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9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1D2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C1D2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80ED3FD598C43A09929F11264A7D0" ma:contentTypeVersion="13" ma:contentTypeDescription="Create a new document." ma:contentTypeScope="" ma:versionID="ed4656a37be74abb80c9e5fe6b268fe8">
  <xsd:schema xmlns:xsd="http://www.w3.org/2001/XMLSchema" xmlns:xs="http://www.w3.org/2001/XMLSchema" xmlns:p="http://schemas.microsoft.com/office/2006/metadata/properties" xmlns:ns3="f532022d-3127-4596-9fe0-52529fef03da" xmlns:ns4="b720162c-e310-4dc7-b186-6bc123ba1dea" targetNamespace="http://schemas.microsoft.com/office/2006/metadata/properties" ma:root="true" ma:fieldsID="b682d7fc2bc72229f7fa630d00023249" ns3:_="" ns4:_="">
    <xsd:import namespace="f532022d-3127-4596-9fe0-52529fef03da"/>
    <xsd:import namespace="b720162c-e310-4dc7-b186-6bc123ba1d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2022d-3127-4596-9fe0-52529fef03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0162c-e310-4dc7-b186-6bc123ba1d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C5331F-1935-4408-B64C-D4DDA8779A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53B79A-DDB3-4972-8A07-5373C4178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32022d-3127-4596-9fe0-52529fef03da"/>
    <ds:schemaRef ds:uri="b720162c-e310-4dc7-b186-6bc123ba1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E5783A-C8A9-486D-B17B-CA23C77224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953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Designing Research  Funding Programs to  Enable Research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J Phipps</cp:lastModifiedBy>
  <cp:revision>364</cp:revision>
  <dcterms:created xsi:type="dcterms:W3CDTF">2017-09-18T15:36:59Z</dcterms:created>
  <dcterms:modified xsi:type="dcterms:W3CDTF">2021-04-06T19:50:33Z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PresentationID">
    <vt:lpwstr>e3d5c90e-acdc-4de8-bd84-7ad03a00e47a</vt:lpwstr>
  </property>
  <property fmtid="{D5CDD505-2E9C-101B-9397-08002B2CF9AE}" pid="3" name="SlidoAppVersion">
    <vt:lpwstr>0.11.1.831</vt:lpwstr>
  </property>
  <property fmtid="{D5CDD505-2E9C-101B-9397-08002B2CF9AE}" pid="4" name="ContentTypeId">
    <vt:lpwstr>0x01010073180ED3FD598C43A09929F11264A7D0</vt:lpwstr>
  </property>
</Properties>
</file>